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87" r:id="rId2"/>
    <p:sldMasterId id="2147483789" r:id="rId3"/>
  </p:sldMasterIdLst>
  <p:notesMasterIdLst>
    <p:notesMasterId r:id="rId34"/>
  </p:notesMasterIdLst>
  <p:handoutMasterIdLst>
    <p:handoutMasterId r:id="rId35"/>
  </p:handoutMasterIdLst>
  <p:sldIdLst>
    <p:sldId id="586" r:id="rId4"/>
    <p:sldId id="808" r:id="rId5"/>
    <p:sldId id="809" r:id="rId6"/>
    <p:sldId id="822" r:id="rId7"/>
    <p:sldId id="819" r:id="rId8"/>
    <p:sldId id="820" r:id="rId9"/>
    <p:sldId id="818" r:id="rId10"/>
    <p:sldId id="821" r:id="rId11"/>
    <p:sldId id="824" r:id="rId12"/>
    <p:sldId id="825" r:id="rId13"/>
    <p:sldId id="826" r:id="rId14"/>
    <p:sldId id="823" r:id="rId15"/>
    <p:sldId id="827" r:id="rId16"/>
    <p:sldId id="828" r:id="rId17"/>
    <p:sldId id="817" r:id="rId18"/>
    <p:sldId id="829" r:id="rId19"/>
    <p:sldId id="830" r:id="rId20"/>
    <p:sldId id="831" r:id="rId21"/>
    <p:sldId id="832" r:id="rId22"/>
    <p:sldId id="833" r:id="rId23"/>
    <p:sldId id="834" r:id="rId24"/>
    <p:sldId id="835" r:id="rId25"/>
    <p:sldId id="836" r:id="rId26"/>
    <p:sldId id="837" r:id="rId27"/>
    <p:sldId id="838" r:id="rId28"/>
    <p:sldId id="839" r:id="rId29"/>
    <p:sldId id="840" r:id="rId30"/>
    <p:sldId id="841" r:id="rId31"/>
    <p:sldId id="842" r:id="rId32"/>
    <p:sldId id="760" r:id="rId33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20000"/>
      </a:spcBef>
      <a:spcAft>
        <a:spcPct val="0"/>
      </a:spcAft>
      <a:buFont typeface="Wingdings" pitchFamily="2" charset="2"/>
      <a:buChar char="§"/>
      <a:defRPr kern="1200">
        <a:solidFill>
          <a:srgbClr val="000000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20000"/>
      </a:spcBef>
      <a:spcAft>
        <a:spcPct val="0"/>
      </a:spcAft>
      <a:buFont typeface="Wingdings" pitchFamily="2" charset="2"/>
      <a:buChar char="§"/>
      <a:defRPr kern="1200">
        <a:solidFill>
          <a:srgbClr val="000000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20000"/>
      </a:spcBef>
      <a:spcAft>
        <a:spcPct val="0"/>
      </a:spcAft>
      <a:buFont typeface="Wingdings" pitchFamily="2" charset="2"/>
      <a:buChar char="§"/>
      <a:defRPr kern="1200">
        <a:solidFill>
          <a:srgbClr val="000000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20000"/>
      </a:spcBef>
      <a:spcAft>
        <a:spcPct val="0"/>
      </a:spcAft>
      <a:buFont typeface="Wingdings" pitchFamily="2" charset="2"/>
      <a:buChar char="§"/>
      <a:defRPr kern="1200">
        <a:solidFill>
          <a:srgbClr val="000000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20000"/>
      </a:spcBef>
      <a:spcAft>
        <a:spcPct val="0"/>
      </a:spcAft>
      <a:buFont typeface="Wingdings" pitchFamily="2" charset="2"/>
      <a:buChar char="§"/>
      <a:defRPr kern="1200">
        <a:solidFill>
          <a:srgbClr val="000000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rgbClr val="000000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rgbClr val="000000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rgbClr val="000000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rgbClr val="000000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4" userDrawn="1">
          <p15:clr>
            <a:srgbClr val="A4A3A4"/>
          </p15:clr>
        </p15:guide>
        <p15:guide id="2" orient="horz" pos="4207" userDrawn="1">
          <p15:clr>
            <a:srgbClr val="A4A3A4"/>
          </p15:clr>
        </p15:guide>
        <p15:guide id="3" orient="horz" pos="1200" userDrawn="1">
          <p15:clr>
            <a:srgbClr val="A4A3A4"/>
          </p15:clr>
        </p15:guide>
        <p15:guide id="4" orient="horz" pos="1488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pos="400" userDrawn="1">
          <p15:clr>
            <a:srgbClr val="A4A3A4"/>
          </p15:clr>
        </p15:guide>
        <p15:guide id="7" pos="6488" userDrawn="1">
          <p15:clr>
            <a:srgbClr val="A4A3A4"/>
          </p15:clr>
        </p15:guide>
        <p15:guide id="8" pos="85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clrMode="bw" hiddenSlides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1F0FE"/>
    <a:srgbClr val="FFECF2"/>
    <a:srgbClr val="FFF8E6"/>
    <a:srgbClr val="E4F8F7"/>
    <a:srgbClr val="FFFFFF"/>
    <a:srgbClr val="CDCED0"/>
    <a:srgbClr val="FF9900"/>
    <a:srgbClr val="33CCCC"/>
    <a:srgbClr val="9999FF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914" autoAdjust="0"/>
    <p:restoredTop sz="86321" autoAdjust="0"/>
  </p:normalViewPr>
  <p:slideViewPr>
    <p:cSldViewPr snapToGrid="0">
      <p:cViewPr varScale="1">
        <p:scale>
          <a:sx n="139" d="100"/>
          <a:sy n="139" d="100"/>
        </p:scale>
        <p:origin x="620" y="76"/>
      </p:cViewPr>
      <p:guideLst>
        <p:guide orient="horz" pos="144"/>
        <p:guide orient="horz" pos="4207"/>
        <p:guide orient="horz" pos="1200"/>
        <p:guide orient="horz" pos="1488"/>
        <p:guide pos="3840"/>
        <p:guide pos="400"/>
        <p:guide pos="6488"/>
        <p:guide pos="857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2778" y="10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5" tIns="46587" rIns="93175" bIns="46587" numCol="1" anchor="t" anchorCtr="0" compatLnSpc="1">
            <a:prstTxWarp prst="textNoShape">
              <a:avLst/>
            </a:prstTxWarp>
          </a:bodyPr>
          <a:lstStyle>
            <a:lvl1pPr defTabSz="931863" eaLnBrk="1" hangingPunct="1">
              <a:spcBef>
                <a:spcPct val="0"/>
              </a:spcBef>
              <a:buFontTx/>
              <a:buNone/>
              <a:defRPr sz="1200" b="1">
                <a:solidFill>
                  <a:schemeClr val="tx1"/>
                </a:solidFill>
                <a:effectLst/>
                <a:latin typeface="Segoe Semibold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5" tIns="46587" rIns="93175" bIns="46587" numCol="1" anchor="t" anchorCtr="0" compatLnSpc="1">
            <a:prstTxWarp prst="textNoShape">
              <a:avLst/>
            </a:prstTxWarp>
          </a:bodyPr>
          <a:lstStyle>
            <a:lvl1pPr algn="r" defTabSz="931863" eaLnBrk="1" hangingPunct="1">
              <a:spcBef>
                <a:spcPct val="0"/>
              </a:spcBef>
              <a:buFontTx/>
              <a:buNone/>
              <a:defRPr sz="1000" b="0">
                <a:solidFill>
                  <a:schemeClr val="tx1"/>
                </a:solidFill>
                <a:effectLst/>
                <a:latin typeface="Segoe" pitchFamily="34" charset="0"/>
                <a:ea typeface="+mn-ea"/>
              </a:defRPr>
            </a:lvl1pPr>
          </a:lstStyle>
          <a:p>
            <a:pPr>
              <a:defRPr/>
            </a:pPr>
            <a:fld id="{3C00779A-D72E-461A-88A9-265974502C49}" type="datetime8">
              <a:rPr lang="zh-CN" altLang="en-US"/>
              <a:pPr>
                <a:defRPr/>
              </a:pPr>
              <a:t>2022年3月7日8时55分</a:t>
            </a:fld>
            <a:endParaRPr lang="en-US" altLang="zh-CN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6323013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5" tIns="46587" rIns="93175" bIns="46587" numCol="1" anchor="b" anchorCtr="0" compatLnSpc="1">
            <a:prstTxWarp prst="textNoShape">
              <a:avLst/>
            </a:prstTxWarp>
          </a:bodyPr>
          <a:lstStyle>
            <a:lvl1pPr defTabSz="931863" eaLnBrk="0" hangingPunct="0">
              <a:spcBef>
                <a:spcPct val="0"/>
              </a:spcBef>
              <a:buFontTx/>
              <a:buNone/>
              <a:defRPr sz="800" b="0">
                <a:solidFill>
                  <a:schemeClr val="tx1"/>
                </a:solidFill>
                <a:effectLst/>
                <a:latin typeface="Segoe" pitchFamily="34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r>
              <a:rPr lang="en-US" altLang="zh-CN"/>
              <a:t>© 2004 Microsoft Corporation. All rights reserved.</a:t>
            </a:r>
          </a:p>
          <a:p>
            <a:pPr>
              <a:defRPr/>
            </a:pPr>
            <a:r>
              <a:rPr lang="en-US" altLang="zh-CN"/>
              <a:t>This presentation is for informational purposes only. Microsoft makes no warranties, express or implied, in this summary.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384925" y="8831263"/>
            <a:ext cx="625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5" tIns="46587" rIns="93175" bIns="46587" numCol="1" anchor="b" anchorCtr="0" compatLnSpc="1">
            <a:prstTxWarp prst="textNoShape">
              <a:avLst/>
            </a:prstTxWarp>
          </a:bodyPr>
          <a:lstStyle>
            <a:lvl1pPr algn="r" defTabSz="931863" eaLnBrk="1" hangingPunct="1">
              <a:spcBef>
                <a:spcPct val="0"/>
              </a:spcBef>
              <a:buFontTx/>
              <a:buNone/>
              <a:defRPr sz="1200" b="1">
                <a:solidFill>
                  <a:schemeClr val="tx1"/>
                </a:solidFill>
                <a:effectLst/>
                <a:latin typeface="Segoe Semibold" pitchFamily="34" charset="0"/>
                <a:ea typeface="+mn-ea"/>
              </a:defRPr>
            </a:lvl1pPr>
          </a:lstStyle>
          <a:p>
            <a:pPr>
              <a:defRPr/>
            </a:pPr>
            <a:fld id="{FBD3F461-0B59-4E3D-866C-B397F9612D7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95135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5" tIns="46587" rIns="93175" bIns="46587" numCol="1" anchor="t" anchorCtr="0" compatLnSpc="1">
            <a:prstTxWarp prst="textNoShape">
              <a:avLst/>
            </a:prstTxWarp>
          </a:bodyPr>
          <a:lstStyle>
            <a:lvl1pPr defTabSz="931863" eaLnBrk="1" hangingPunct="1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5" tIns="46587" rIns="93175" bIns="46587" numCol="1" anchor="t" anchorCtr="0" compatLnSpc="1">
            <a:prstTxWarp prst="textNoShape">
              <a:avLst/>
            </a:prstTxWarp>
          </a:bodyPr>
          <a:lstStyle>
            <a:lvl1pPr algn="r" defTabSz="931863" eaLnBrk="1" hangingPunct="1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fld id="{4E011D73-ACB8-45F2-B931-6EF2843380DC}" type="datetime8">
              <a:rPr lang="zh-CN" altLang="en-US"/>
              <a:pPr>
                <a:defRPr/>
              </a:pPr>
              <a:t>2022年3月7日8时55分</a:t>
            </a:fld>
            <a:endParaRPr lang="en-US" altLang="zh-CN"/>
          </a:p>
        </p:txBody>
      </p:sp>
      <p:sp>
        <p:nvSpPr>
          <p:cNvPr id="399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6400" y="696913"/>
            <a:ext cx="61976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5" tIns="46587" rIns="93175" bIns="465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37625"/>
            <a:ext cx="5792788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5" tIns="46587" rIns="93175" bIns="46587" numCol="1" anchor="b" anchorCtr="0" compatLnSpc="1">
            <a:prstTxWarp prst="textNoShape">
              <a:avLst/>
            </a:prstTxWarp>
          </a:bodyPr>
          <a:lstStyle>
            <a:lvl1pPr defTabSz="931863" eaLnBrk="0" hangingPunct="0">
              <a:spcBef>
                <a:spcPct val="0"/>
              </a:spcBef>
              <a:buFontTx/>
              <a:buNone/>
              <a:defRPr sz="800" b="0">
                <a:solidFill>
                  <a:schemeClr val="tx1"/>
                </a:solidFill>
                <a:effectLst/>
                <a:latin typeface="Segoe" pitchFamily="34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r>
              <a:rPr lang="en-US" altLang="zh-CN"/>
              <a:t>© 2004 Microsoft Corporation. All rights reserved.</a:t>
            </a:r>
          </a:p>
          <a:p>
            <a:pPr>
              <a:defRPr/>
            </a:pPr>
            <a:r>
              <a:rPr lang="en-US" altLang="zh-CN"/>
              <a:t>This presentation is for informational purposes only. Microsoft makes no warranties, express or implied, in this summary.</a:t>
            </a:r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707063" y="8829675"/>
            <a:ext cx="13017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5" tIns="46587" rIns="93175" bIns="46587" numCol="1" anchor="b" anchorCtr="0" compatLnSpc="1">
            <a:prstTxWarp prst="textNoShape">
              <a:avLst/>
            </a:prstTxWarp>
          </a:bodyPr>
          <a:lstStyle>
            <a:lvl1pPr algn="r" defTabSz="931863" eaLnBrk="1" hangingPunct="1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fld id="{C6EA7359-27D0-4EF3-99E7-169A47A0461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9737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know-pic.cdn.bcebos.com/eac4b74543a9822672d72c599a82b9014a90ebbe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0D5D2C-B423-421A-8DD6-583404CEB802}" type="slidenum">
              <a:rPr lang="zh-CN" altLang="en-US" smtClean="0"/>
              <a:pPr>
                <a:defRPr/>
              </a:pPr>
              <a:t>1</a:t>
            </a:fld>
            <a:endParaRPr lang="en-US" altLang="zh-CN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414838"/>
            <a:ext cx="5610225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 b="0" i="0" dirty="0">
                <a:solidFill>
                  <a:srgbClr val="888888"/>
                </a:solidFill>
                <a:effectLst/>
                <a:latin typeface="PingFang SC"/>
              </a:rPr>
              <a:t>主见，形容自己对事物的确定的意见或见解。有自己的独立思考能力。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有主见实际上是一种有独立思考能力的表现，所指的是那些能够完成独立思考并且形成一个指导行动的意见，也许他的决定不一定是对的，但是他能够坚信自己的分析结果，并且有理有据的能够表达出来，这就是一种主见。其主要特征是独立和自信，脱离了独立和自信的支持，所谓的主见也是无法成立的，一个有主见的人，必定是一个自信且独立的人。</a:t>
            </a:r>
            <a:endParaRPr lang="en-US" altLang="zh-CN" b="0" i="0" dirty="0">
              <a:solidFill>
                <a:srgbClr val="333333"/>
              </a:solidFill>
              <a:effectLst/>
              <a:latin typeface="PingFang SC"/>
            </a:endParaRPr>
          </a:p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--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来自百度知道。</a:t>
            </a:r>
          </a:p>
          <a:p>
            <a:br>
              <a:rPr lang="zh-CN" altLang="en-US" b="0" i="0" u="none" strike="noStrike" dirty="0">
                <a:solidFill>
                  <a:srgbClr val="3F88BF"/>
                </a:solidFill>
                <a:effectLst/>
                <a:latin typeface="PingFang SC"/>
                <a:hlinkClick r:id="rId3" tooltip="点击查看大图"/>
              </a:rPr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3821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6EA7359-27D0-4EF3-99E7-169A47A04610}" type="slidenum">
              <a:rPr lang="zh-CN" altLang="en-US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56236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6EA7359-27D0-4EF3-99E7-169A47A04610}" type="slidenum">
              <a:rPr lang="zh-CN" altLang="en-US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9525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4505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7E330-62EC-4E95-BEAF-1A391E4E93AD}" type="slidenum">
              <a:rPr lang="zh-CN" altLang="en-US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8298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6084" y="2228110"/>
            <a:ext cx="10363200" cy="757130"/>
          </a:xfrm>
        </p:spPr>
        <p:txBody>
          <a:bodyPr anchor="ctr"/>
          <a:lstStyle>
            <a:lvl1pPr>
              <a:defRPr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1879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55134" y="4670948"/>
            <a:ext cx="10481733" cy="535531"/>
          </a:xfrm>
        </p:spPr>
        <p:txBody>
          <a:bodyPr anchor="ctr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41931948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95687" y="1420813"/>
            <a:ext cx="5096780" cy="2214562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035790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19759" y="228600"/>
            <a:ext cx="2179058" cy="340677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29512" y="228600"/>
            <a:ext cx="2769989" cy="340677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03885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31559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08000" y="1420813"/>
            <a:ext cx="11184467" cy="535531"/>
          </a:xfrm>
        </p:spPr>
        <p:txBody>
          <a:bodyPr/>
          <a:lstStyle/>
          <a:p>
            <a:pPr lvl="0"/>
            <a:r>
              <a:rPr lang="en-US" altLang="zh-CN" noProof="0"/>
              <a:t>Click icon to add table</a:t>
            </a:r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75912523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5235313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6603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694764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-203200" y="8153400"/>
            <a:ext cx="0" cy="152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0" y="8153400"/>
            <a:ext cx="0" cy="152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512550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967271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80897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51958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0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0633" y="5794747"/>
            <a:ext cx="12170733" cy="10419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10634" y="8935"/>
            <a:ext cx="1212069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8B65606-9294-4096-9F2B-5E4F3A9DF94B}"/>
              </a:ext>
            </a:extLst>
          </p:cNvPr>
          <p:cNvSpPr/>
          <p:nvPr userDrawn="1"/>
        </p:nvSpPr>
        <p:spPr>
          <a:xfrm>
            <a:off x="10634" y="8934"/>
            <a:ext cx="12181366" cy="581679"/>
          </a:xfrm>
          <a:prstGeom prst="rect">
            <a:avLst/>
          </a:prstGeom>
          <a:solidFill>
            <a:srgbClr val="454545"/>
          </a:solidFill>
          <a:ln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C1EE0E3-0B0E-40E7-8011-CDFBAE605D7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7849" y="25083"/>
            <a:ext cx="1283530" cy="5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7669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189395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621742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319154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-50800" y="7896226"/>
            <a:ext cx="50800" cy="4095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-203200" y="7896226"/>
            <a:ext cx="0" cy="4095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3309963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gray"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09600" y="1901826"/>
            <a:ext cx="10464800" cy="1470025"/>
          </a:xfrm>
        </p:spPr>
        <p:txBody>
          <a:bodyPr/>
          <a:lstStyle>
            <a:lvl1pPr algn="ctr">
              <a:defRPr sz="4400">
                <a:latin typeface="黑体" pitchFamily="2" charset="-122"/>
                <a:ea typeface="黑体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09600" y="3429000"/>
            <a:ext cx="10363200" cy="609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800" b="1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itchFamily="2" charset="-122"/>
                <a:ea typeface="黑体" pitchFamily="2" charset="-122"/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331365346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4186B6-3E22-4EBA-80B4-06648348608C}" type="datetimeFigureOut">
              <a:rPr lang="zh-CN" altLang="en-US"/>
              <a:pPr>
                <a:defRPr/>
              </a:pPr>
              <a:t>2022/3/7</a:t>
            </a:fld>
            <a:endParaRPr lang="en-US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7A3E9A-B00D-4B77-8889-93B734B2D1C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284320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51B4D2-CBA4-4EAD-9C65-ACC87865ACF2}" type="datetimeFigureOut">
              <a:rPr lang="zh-CN" altLang="en-US"/>
              <a:pPr>
                <a:defRPr/>
              </a:pPr>
              <a:t>2022/3/7</a:t>
            </a:fld>
            <a:endParaRPr lang="en-US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292DEE-C929-43A9-AC2A-4FA3939E657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979039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838200"/>
            <a:ext cx="5740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48400" y="838200"/>
            <a:ext cx="5740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26B5C4-37B6-4772-99E8-C65A010CAF78}" type="datetimeFigureOut">
              <a:rPr lang="zh-CN" altLang="en-US"/>
              <a:pPr>
                <a:defRPr/>
              </a:pPr>
              <a:t>2022/3/7</a:t>
            </a:fld>
            <a:endParaRPr lang="en-US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4E3D85-A4E3-4FB6-ACB6-FA67B355769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2268818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99E695-8E93-4AC6-ACEA-7797B429269A}" type="datetimeFigureOut">
              <a:rPr lang="zh-CN" altLang="en-US"/>
              <a:pPr>
                <a:defRPr/>
              </a:pPr>
              <a:t>2022/3/7</a:t>
            </a:fld>
            <a:endParaRPr lang="en-US" altLang="zh-CN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6D9FB-87C9-4F98-8008-402E94313D0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265408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646331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037568"/>
            <a:ext cx="10363200" cy="36933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3521179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561"/>
            <a:ext cx="10207256" cy="480060"/>
          </a:xfrm>
        </p:spPr>
        <p:txBody>
          <a:bodyPr/>
          <a:lstStyle>
            <a:lvl1pPr>
              <a:defRPr sz="2800" b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9836" y="509564"/>
            <a:ext cx="12170734" cy="633700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799380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23D54E-063A-4B28-9F4F-054AB6A0306E}" type="datetimeFigureOut">
              <a:rPr lang="zh-CN" altLang="en-US"/>
              <a:pPr>
                <a:defRPr/>
              </a:pPr>
              <a:t>2022/3/7</a:t>
            </a:fld>
            <a:endParaRPr lang="en-US" altLang="zh-CN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5AD266-C115-4DE1-BFD1-9260162E5DD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9188734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93BF22-9C7D-41BB-A141-0A32E77CD978}" type="datetimeFigureOut">
              <a:rPr lang="zh-CN" altLang="en-US"/>
              <a:pPr>
                <a:defRPr/>
              </a:pPr>
              <a:t>2022/3/7</a:t>
            </a:fld>
            <a:endParaRPr lang="en-US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561247-71D3-45CD-8817-FAC28AF1562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138130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C7911B-597B-4407-A3D4-286AB2D9E4CA}" type="datetimeFigureOut">
              <a:rPr lang="zh-CN" altLang="en-US"/>
              <a:pPr>
                <a:defRPr/>
              </a:pPr>
              <a:t>2022/3/7</a:t>
            </a:fld>
            <a:endParaRPr lang="en-US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1C5B3D-9045-4B9B-988C-F8EA359CE15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5060581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D48A73-ABB0-4F66-B67A-7A0930BC04C7}" type="datetimeFigureOut">
              <a:rPr lang="zh-CN" altLang="en-US"/>
              <a:pPr>
                <a:defRPr/>
              </a:pPr>
              <a:t>2022/3/7</a:t>
            </a:fld>
            <a:endParaRPr lang="en-US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C49FEF-BA24-4A1E-9B08-1260EDF8D56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4044478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067800" y="228600"/>
            <a:ext cx="2921000" cy="5791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0" y="228600"/>
            <a:ext cx="8559800" cy="5791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B257E3-CF89-4FD9-9464-ABAC5CC30D6C}" type="datetimeFigureOut">
              <a:rPr lang="zh-CN" altLang="en-US"/>
              <a:pPr>
                <a:defRPr/>
              </a:pPr>
              <a:t>2022/3/7</a:t>
            </a:fld>
            <a:endParaRPr lang="en-US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AE1C82-C75A-4EAF-89B3-5F96744ABFC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57968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420813"/>
            <a:ext cx="5490633" cy="195745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1834" y="1420813"/>
            <a:ext cx="5490633" cy="195745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85644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5713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50143"/>
            <a:ext cx="5386917" cy="4247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171739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750143"/>
            <a:ext cx="5389033" cy="4247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171739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65869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68211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939299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1065768"/>
            <a:ext cx="4011084" cy="36933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223445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28623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465519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998006"/>
            <a:ext cx="7315200" cy="36933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53553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zh-CN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28623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624318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5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0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1" y="228600"/>
            <a:ext cx="11190817" cy="75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/>
              <a:t>Click to edit Title Slide</a:t>
            </a:r>
          </a:p>
        </p:txBody>
      </p:sp>
      <p:sp>
        <p:nvSpPr>
          <p:cNvPr id="18780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420813"/>
            <a:ext cx="11184467" cy="2214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5658" r:id="rId1"/>
    <p:sldLayoutId id="2147485618" r:id="rId2"/>
    <p:sldLayoutId id="2147485619" r:id="rId3"/>
    <p:sldLayoutId id="2147485620" r:id="rId4"/>
    <p:sldLayoutId id="2147485621" r:id="rId5"/>
    <p:sldLayoutId id="2147485622" r:id="rId6"/>
    <p:sldLayoutId id="2147485623" r:id="rId7"/>
    <p:sldLayoutId id="2147485624" r:id="rId8"/>
    <p:sldLayoutId id="2147485625" r:id="rId9"/>
    <p:sldLayoutId id="2147485626" r:id="rId10"/>
    <p:sldLayoutId id="2147485627" r:id="rId11"/>
    <p:sldLayoutId id="2147485628" r:id="rId12"/>
    <p:sldLayoutId id="2147485629" r:id="rId13"/>
  </p:sldLayoutIdLst>
  <p:transition>
    <p:fade/>
  </p:transition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1"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charset="0"/>
          <a:ea typeface="宋体" pitchFamily="2" charset="-122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1"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charset="0"/>
          <a:ea typeface="宋体" pitchFamily="2" charset="-122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1"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charset="0"/>
          <a:ea typeface="宋体" pitchFamily="2" charset="-122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1"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charset="0"/>
          <a:ea typeface="宋体" pitchFamily="2" charset="-122"/>
        </a:defRPr>
      </a:lvl9pPr>
    </p:titleStyle>
    <p:bodyStyle>
      <a:lvl1pPr marL="571500" indent="-5715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SzPct val="95000"/>
        <a:buFont typeface="Wingdings" pitchFamily="2" charset="2"/>
        <a:buBlip>
          <a:blip r:embed="rId16"/>
        </a:buBlip>
        <a:defRPr sz="32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1028700" indent="-455613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SzPct val="95000"/>
        <a:buFont typeface="Wingdings" pitchFamily="2" charset="2"/>
        <a:buBlip>
          <a:blip r:embed="rId16"/>
        </a:buBlip>
        <a:defRPr sz="28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2pPr>
      <a:lvl3pPr marL="1428750" indent="-398463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SzPct val="95000"/>
        <a:buFont typeface="Wingdings" pitchFamily="2" charset="2"/>
        <a:buBlip>
          <a:blip r:embed="rId16"/>
        </a:buBlip>
        <a:defRPr sz="24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3pPr>
      <a:lvl4pPr marL="1828800" indent="-398463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SzPct val="95000"/>
        <a:buFont typeface="Wingdings" pitchFamily="2" charset="2"/>
        <a:buBlip>
          <a:blip r:embed="rId16"/>
        </a:buBlip>
        <a:defRPr sz="2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4pPr>
      <a:lvl5pPr marL="2227263" indent="-396875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SzPct val="95000"/>
        <a:buFont typeface="Wingdings" pitchFamily="2" charset="2"/>
        <a:buBlip>
          <a:blip r:embed="rId16"/>
        </a:buBlip>
        <a:defRPr sz="2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5pPr>
      <a:lvl6pPr marL="2684463" indent="-396875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SzPct val="95000"/>
        <a:buFont typeface="Wingdings" pitchFamily="2" charset="2"/>
        <a:buBlip>
          <a:blip r:embed="rId16"/>
        </a:buBlip>
        <a:defRPr sz="2000" b="1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</a:defRPr>
      </a:lvl6pPr>
      <a:lvl7pPr marL="3141663" indent="-396875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SzPct val="95000"/>
        <a:buFont typeface="Wingdings" pitchFamily="2" charset="2"/>
        <a:buBlip>
          <a:blip r:embed="rId16"/>
        </a:buBlip>
        <a:defRPr sz="2000" b="1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</a:defRPr>
      </a:lvl7pPr>
      <a:lvl8pPr marL="3598863" indent="-396875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SzPct val="95000"/>
        <a:buFont typeface="Wingdings" pitchFamily="2" charset="2"/>
        <a:buBlip>
          <a:blip r:embed="rId16"/>
        </a:buBlip>
        <a:defRPr sz="2000" b="1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</a:defRPr>
      </a:lvl8pPr>
      <a:lvl9pPr marL="4056063" indent="-396875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SzPct val="95000"/>
        <a:buFont typeface="Wingdings" pitchFamily="2" charset="2"/>
        <a:buBlip>
          <a:blip r:embed="rId16"/>
        </a:buBlip>
        <a:defRPr sz="2000" b="1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-203200" y="7896226"/>
            <a:ext cx="203200" cy="7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CN" alt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-203200" y="8153400"/>
            <a:ext cx="2032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30" r:id="rId1"/>
    <p:sldLayoutId id="2147485631" r:id="rId2"/>
    <p:sldLayoutId id="2147485632" r:id="rId3"/>
    <p:sldLayoutId id="2147485633" r:id="rId4"/>
    <p:sldLayoutId id="2147485634" r:id="rId5"/>
    <p:sldLayoutId id="2147485635" r:id="rId6"/>
    <p:sldLayoutId id="2147485636" r:id="rId7"/>
    <p:sldLayoutId id="2147485637" r:id="rId8"/>
    <p:sldLayoutId id="2147485638" r:id="rId9"/>
    <p:sldLayoutId id="2147485639" r:id="rId10"/>
    <p:sldLayoutId id="214748564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228601"/>
            <a:ext cx="84328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553201"/>
            <a:ext cx="2844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FontTx/>
              <a:buNone/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56C1D9A2-EBD0-4552-9A74-D9CC900E19EE}" type="datetimeFigureOut">
              <a:rPr lang="zh-CN" altLang="en-US"/>
              <a:pPr>
                <a:defRPr/>
              </a:pPr>
              <a:t>2022/3/7</a:t>
            </a:fld>
            <a:endParaRPr lang="en-US" altLang="zh-CN"/>
          </a:p>
        </p:txBody>
      </p:sp>
      <p:sp>
        <p:nvSpPr>
          <p:cNvPr id="93188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553201"/>
            <a:ext cx="3860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FontTx/>
              <a:buNone/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318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553201"/>
            <a:ext cx="2844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FontTx/>
              <a:buNone/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364A46AF-30A0-4F40-BBE7-EF4AB50E78C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838200"/>
            <a:ext cx="11684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pic>
        <p:nvPicPr>
          <p:cNvPr id="4103" name="Picture 7" descr="logo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5715000"/>
            <a:ext cx="1828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5662" r:id="rId1"/>
    <p:sldLayoutId id="2147485649" r:id="rId2"/>
    <p:sldLayoutId id="2147485650" r:id="rId3"/>
    <p:sldLayoutId id="2147485651" r:id="rId4"/>
    <p:sldLayoutId id="2147485652" r:id="rId5"/>
    <p:sldLayoutId id="2147485663" r:id="rId6"/>
    <p:sldLayoutId id="2147485653" r:id="rId7"/>
    <p:sldLayoutId id="2147485654" r:id="rId8"/>
    <p:sldLayoutId id="2147485655" r:id="rId9"/>
    <p:sldLayoutId id="2147485656" r:id="rId10"/>
    <p:sldLayoutId id="2147485657" r:id="rId11"/>
  </p:sldLayoutIdLst>
  <p:transition>
    <p:fad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9900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9900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9900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9900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9900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FF9900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FF9900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FF9900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FF9900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15000"/>
        <a:buFont typeface="Wingdings" pitchFamily="2" charset="2"/>
        <a:buChar char="§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rgbClr val="000000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0000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0000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4" Type="http://schemas.openxmlformats.org/officeDocument/2006/relationships/hyperlink" Target="mailto:lionpan@outlook.com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ptfs.lzzy.net:8080/tfs" TargetMode="Externa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2197100"/>
            <a:ext cx="11623675" cy="769938"/>
          </a:xfr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通过远程存储库管理学习成果</a:t>
            </a:r>
            <a:endParaRPr lang="en-US" altLang="zh-CN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1410" y="3724861"/>
            <a:ext cx="3302507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课程教师：盘承军</a:t>
            </a:r>
            <a:endParaRPr lang="en-US" altLang="zh-CN" dirty="0">
              <a:solidFill>
                <a:schemeClr val="bg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None/>
            </a:pP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电子邮件：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Panchj@msn.com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654B1A-8899-45B1-BA5A-6F6837F6F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2.1.2. </a:t>
            </a:r>
            <a:r>
              <a:rPr lang="zh-CN" altLang="en-US" dirty="0"/>
              <a:t>代码库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5246D2-A644-4734-B1DE-C9BE2C33E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40" y="754272"/>
            <a:ext cx="11383788" cy="597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9988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2D3BE0-8FAA-468E-BDBA-D912E8404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2.1.3. </a:t>
            </a:r>
            <a:r>
              <a:rPr lang="zh-CN" altLang="en-US" dirty="0"/>
              <a:t>在线创建文件夹和文件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22EECF-9223-48A0-8B55-22C2EF6A6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9" t="8214" r="1902" b="36469"/>
          <a:stretch/>
        </p:blipFill>
        <p:spPr>
          <a:xfrm>
            <a:off x="1020588" y="737420"/>
            <a:ext cx="10648336" cy="582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88914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21724-6BAF-4566-8F44-01EE518AB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2.1.4. </a:t>
            </a:r>
            <a:r>
              <a:rPr lang="zh-CN" altLang="en-US" dirty="0"/>
              <a:t>邀请成员加入你的企业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7618D5-A236-459A-8752-0FECFFB88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789" y="586954"/>
            <a:ext cx="10347469" cy="602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99664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9B1822-DF75-463E-9497-2D1AC4409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2.1.5. </a:t>
            </a:r>
            <a:r>
              <a:rPr lang="zh-CN" altLang="en-US" dirty="0"/>
              <a:t>邀请成员加入你的企业（续）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632735-1A74-4023-B20F-84E6140B9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179" y="641546"/>
            <a:ext cx="10518561" cy="612206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33D4333-1E09-40C1-A33D-D87E2B1943CB}"/>
              </a:ext>
            </a:extLst>
          </p:cNvPr>
          <p:cNvSpPr txBox="1"/>
          <p:nvPr/>
        </p:nvSpPr>
        <p:spPr>
          <a:xfrm>
            <a:off x="6096000" y="4568409"/>
            <a:ext cx="4134465" cy="8248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rgbClr val="FF0000"/>
                </a:solidFill>
                <a:latin typeface="+mj-ea"/>
                <a:ea typeface="+mj-ea"/>
              </a:rPr>
              <a:t>在本次课程中，为了能够与大家协作，一定要邀请</a:t>
            </a:r>
            <a:endParaRPr lang="en-US" altLang="zh-CN" sz="1400" dirty="0">
              <a:solidFill>
                <a:srgbClr val="FF0000"/>
              </a:solidFill>
              <a:latin typeface="+mj-ea"/>
              <a:ea typeface="+mj-ea"/>
            </a:endParaRPr>
          </a:p>
          <a:p>
            <a:pPr>
              <a:buNone/>
            </a:pPr>
            <a:r>
              <a:rPr lang="en-US" altLang="zh-CN" sz="1400" dirty="0">
                <a:solidFill>
                  <a:srgbClr val="FF0000"/>
                </a:solidFill>
                <a:latin typeface="+mj-ea"/>
                <a:ea typeface="+mj-ea"/>
                <a:hlinkClick r:id="rId4"/>
              </a:rPr>
              <a:t>lionpan@outlook.com</a:t>
            </a:r>
            <a:endParaRPr lang="en-US" altLang="zh-CN" sz="1400" dirty="0">
              <a:solidFill>
                <a:srgbClr val="FF0000"/>
              </a:solidFill>
              <a:latin typeface="+mj-ea"/>
              <a:ea typeface="+mj-ea"/>
            </a:endParaRPr>
          </a:p>
          <a:p>
            <a:pPr>
              <a:buNone/>
            </a:pPr>
            <a:r>
              <a:rPr lang="zh-CN" altLang="en-US" sz="1400" dirty="0">
                <a:solidFill>
                  <a:srgbClr val="FF0000"/>
                </a:solidFill>
                <a:latin typeface="+mj-ea"/>
                <a:ea typeface="+mj-ea"/>
              </a:rPr>
              <a:t>成为你的企业成员！</a:t>
            </a:r>
          </a:p>
        </p:txBody>
      </p:sp>
    </p:spTree>
    <p:extLst>
      <p:ext uri="{BB962C8B-B14F-4D97-AF65-F5344CB8AC3E}">
        <p14:creationId xmlns:p14="http://schemas.microsoft.com/office/powerpoint/2010/main" val="138479339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ED95D5-CD5A-4BB4-B50C-F3E3C903B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2.1.6. </a:t>
            </a:r>
            <a:r>
              <a:rPr lang="zh-CN" altLang="en-US" dirty="0"/>
              <a:t>成员通知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369ECD6-914B-4E8C-B528-B0F36B5AA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891" y="584884"/>
            <a:ext cx="10508992" cy="622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90123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93846E-F9A1-44E3-A99D-8D32D41ED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2.1.7. </a:t>
            </a:r>
            <a:r>
              <a:rPr lang="zh-CN" altLang="en-US" dirty="0"/>
              <a:t>管理企业项目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7DD6D6A-439F-4017-AD4F-19B9F13AB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72" y="820009"/>
            <a:ext cx="4207160" cy="54569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81F36EE-2508-4526-B249-BBE7033F6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504" y="820008"/>
            <a:ext cx="7140723" cy="545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04842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E87953-E5A6-440A-8ABF-BC64794E7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2.1.8. </a:t>
            </a:r>
            <a:r>
              <a:rPr lang="zh-CN" altLang="en-US" dirty="0"/>
              <a:t>添加项目名称以及管理相应的基础信息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50F0CC-3D28-4F22-B1A7-1A46FA183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964" y="705506"/>
            <a:ext cx="8365999" cy="595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28373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C17485-E7E5-420D-A5A9-D53FE8BDB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2.1.9. </a:t>
            </a:r>
            <a:r>
              <a:rPr lang="zh-CN" altLang="en-US" dirty="0"/>
              <a:t>企业工作台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F974E1-811A-4088-8E57-0AF631B3F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911" y="601392"/>
            <a:ext cx="9942015" cy="615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930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DEFFA6-C28F-4F7C-A5D3-B533E8E24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2.2. </a:t>
            </a:r>
            <a:r>
              <a:rPr lang="zh-CN" altLang="en-US" dirty="0"/>
              <a:t>管理你的组织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D2168D-543D-470A-B574-1E26C720A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16" y="615464"/>
            <a:ext cx="2948971" cy="59224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42EA84D-6339-4CDD-BA93-1B6AE3989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204" y="615464"/>
            <a:ext cx="7936210" cy="592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5219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5A0114-B2BE-4BDF-BCAE-E07FFE1A1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使用 </a:t>
            </a:r>
            <a:r>
              <a:rPr lang="en-US" altLang="zh-CN" dirty="0" err="1"/>
              <a:t>Github</a:t>
            </a:r>
            <a:r>
              <a:rPr lang="en-US" altLang="zh-CN" dirty="0"/>
              <a:t> Desktop </a:t>
            </a:r>
            <a:r>
              <a:rPr lang="zh-CN" altLang="en-US" dirty="0"/>
              <a:t>同步多端数字资源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9AFDCF3-CAA6-4095-84D6-7721383181A8}"/>
              </a:ext>
            </a:extLst>
          </p:cNvPr>
          <p:cNvGrpSpPr/>
          <p:nvPr/>
        </p:nvGrpSpPr>
        <p:grpSpPr>
          <a:xfrm>
            <a:off x="1021252" y="613533"/>
            <a:ext cx="10966237" cy="5804324"/>
            <a:chOff x="1139239" y="884903"/>
            <a:chExt cx="10966237" cy="580432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1406BF54-85A1-4DA0-A522-1F3468D6E0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375" t="5968" r="68656" b="48955"/>
            <a:stretch/>
          </p:blipFill>
          <p:spPr>
            <a:xfrm>
              <a:off x="1139239" y="884903"/>
              <a:ext cx="10966237" cy="5804324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3DE826A-E5B3-4783-B42F-18AAF02FCFC1}"/>
                </a:ext>
              </a:extLst>
            </p:cNvPr>
            <p:cNvSpPr txBox="1"/>
            <p:nvPr/>
          </p:nvSpPr>
          <p:spPr>
            <a:xfrm>
              <a:off x="2985074" y="1185771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zh-CN" altLang="en-US" sz="1400" dirty="0">
                  <a:solidFill>
                    <a:srgbClr val="FF0000"/>
                  </a:solidFill>
                  <a:latin typeface="+mj-ea"/>
                  <a:ea typeface="+mj-ea"/>
                </a:rPr>
                <a:t>新建本地存储库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EFBDA53-4CF8-4F52-8F29-E311D07C7C36}"/>
                </a:ext>
              </a:extLst>
            </p:cNvPr>
            <p:cNvSpPr txBox="1"/>
            <p:nvPr/>
          </p:nvSpPr>
          <p:spPr>
            <a:xfrm>
              <a:off x="2985074" y="1520063"/>
              <a:ext cx="21595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zh-CN" altLang="en-US" sz="1400" dirty="0">
                  <a:solidFill>
                    <a:srgbClr val="FF0000"/>
                  </a:solidFill>
                  <a:latin typeface="+mj-ea"/>
                  <a:ea typeface="+mj-ea"/>
                </a:rPr>
                <a:t>将本地文件夹转成存储库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E1F4646-6BBE-446D-BC51-FA9537923442}"/>
                </a:ext>
              </a:extLst>
            </p:cNvPr>
            <p:cNvSpPr txBox="1"/>
            <p:nvPr/>
          </p:nvSpPr>
          <p:spPr>
            <a:xfrm>
              <a:off x="2985074" y="1800315"/>
              <a:ext cx="35958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zh-CN" altLang="en-US" sz="1400" dirty="0">
                  <a:solidFill>
                    <a:srgbClr val="FF0000"/>
                  </a:solidFill>
                  <a:latin typeface="+mj-ea"/>
                  <a:ea typeface="+mj-ea"/>
                </a:rPr>
                <a:t>克隆远程存储库，同步到指定的本地文件夹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2D89797E-F40E-4B1B-A0A5-80E7D130DF6E}"/>
              </a:ext>
            </a:extLst>
          </p:cNvPr>
          <p:cNvSpPr txBox="1"/>
          <p:nvPr/>
        </p:nvSpPr>
        <p:spPr>
          <a:xfrm>
            <a:off x="937209" y="6441071"/>
            <a:ext cx="6197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dirty="0">
                <a:latin typeface="+mj-ea"/>
                <a:ea typeface="+mj-ea"/>
              </a:rPr>
              <a:t>客户端下载：</a:t>
            </a:r>
            <a:r>
              <a:rPr lang="en-US" altLang="zh-CN" dirty="0">
                <a:latin typeface="+mj-ea"/>
                <a:ea typeface="+mj-ea"/>
              </a:rPr>
              <a:t>https://desktop.github.com/</a:t>
            </a:r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3276102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441F89-B40E-47A4-BE5D-F2DFD55CB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内容提要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F9ACB090-8F92-4C34-9117-A49706352D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898707"/>
              </p:ext>
            </p:extLst>
          </p:nvPr>
        </p:nvGraphicFramePr>
        <p:xfrm>
          <a:off x="1655082" y="671442"/>
          <a:ext cx="10478698" cy="3760295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926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1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18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编号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名称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18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8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800" b="0" i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选择远程数字资源管理服务提供商；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18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8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800" b="0" i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创建个人、组织、企业，创建相关的存储库与参与人员；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18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8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1800" b="0" i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使用客户端连接和同步多端数字资产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718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8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1800" b="0" i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其他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718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1800" b="0" i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0" i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718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1800" b="0" i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0" i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512022"/>
                  </a:ext>
                </a:extLst>
              </a:tr>
            </a:tbl>
          </a:graphicData>
        </a:graphic>
      </p:graphicFrame>
      <p:pic>
        <p:nvPicPr>
          <p:cNvPr id="6" name="Picture 4" descr="lecture-final canadate">
            <a:extLst>
              <a:ext uri="{FF2B5EF4-FFF2-40B4-BE49-F238E27FC236}">
                <a16:creationId xmlns:a16="http://schemas.microsoft.com/office/drawing/2014/main" id="{AB81E3E7-0F68-40E0-AA39-D4A8274E0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" y="642135"/>
            <a:ext cx="1596614" cy="6184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441376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FA8AE9-515A-4A84-ABC9-8987E02AB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3.1. </a:t>
            </a:r>
            <a:r>
              <a:rPr lang="en-US" altLang="zh-CN" dirty="0" err="1"/>
              <a:t>Github</a:t>
            </a:r>
            <a:r>
              <a:rPr lang="en-US" altLang="zh-CN" dirty="0"/>
              <a:t> </a:t>
            </a:r>
            <a:r>
              <a:rPr lang="zh-CN" altLang="en-US" dirty="0"/>
              <a:t>帮助文件</a:t>
            </a:r>
            <a:r>
              <a:rPr lang="en-US" altLang="zh-CN" dirty="0"/>
              <a:t>: https://docs.github.com/cn/desktop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D9F043-CCE9-4A28-8BC0-88E5E1DE7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13" y="668507"/>
            <a:ext cx="10896108" cy="596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6406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CF194C-8E0F-400A-9527-7718C8311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3.2. </a:t>
            </a:r>
            <a:r>
              <a:rPr lang="zh-CN" altLang="en-US" dirty="0"/>
              <a:t>创建本地文件夹，准备克隆远程存储库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464F2E-6CC3-4A80-865C-E1A6D4341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763" y="692552"/>
            <a:ext cx="4172164" cy="58740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B816BD6-5CE8-4E47-A8B1-C783DE10D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467" y="2226156"/>
            <a:ext cx="4654789" cy="280684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EF55BDB-8B5C-4285-BA9B-BEB969FC71E1}"/>
              </a:ext>
            </a:extLst>
          </p:cNvPr>
          <p:cNvSpPr txBox="1"/>
          <p:nvPr/>
        </p:nvSpPr>
        <p:spPr>
          <a:xfrm>
            <a:off x="5450215" y="1565298"/>
            <a:ext cx="53338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dirty="0">
                <a:latin typeface="+mj-ea"/>
                <a:ea typeface="+mj-ea"/>
              </a:rPr>
              <a:t>Files </a:t>
            </a:r>
            <a:r>
              <a:rPr lang="en-US" altLang="zh-CN" dirty="0">
                <a:latin typeface="+mj-ea"/>
                <a:ea typeface="+mj-ea"/>
                <a:sym typeface="Wingdings" panose="05000000000000000000" pitchFamily="2" charset="2"/>
              </a:rPr>
              <a:t> Clone Repository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0DC3E99-6159-4317-801F-7FA1A732E89D}"/>
              </a:ext>
            </a:extLst>
          </p:cNvPr>
          <p:cNvSpPr txBox="1"/>
          <p:nvPr/>
        </p:nvSpPr>
        <p:spPr>
          <a:xfrm>
            <a:off x="10260152" y="2564747"/>
            <a:ext cx="1613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dirty="0">
                <a:latin typeface="+mj-ea"/>
                <a:ea typeface="+mj-ea"/>
              </a:rPr>
              <a:t>选择存储库源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6572C93-26FF-4A6D-BC53-1DA0F545DD3E}"/>
              </a:ext>
            </a:extLst>
          </p:cNvPr>
          <p:cNvSpPr txBox="1"/>
          <p:nvPr/>
        </p:nvSpPr>
        <p:spPr>
          <a:xfrm>
            <a:off x="10260152" y="3147800"/>
            <a:ext cx="1613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dirty="0">
                <a:latin typeface="+mj-ea"/>
                <a:ea typeface="+mj-ea"/>
              </a:rPr>
              <a:t>粘贴存储库源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CC1E260-8AE2-4CA7-8330-55677C82B4F9}"/>
              </a:ext>
            </a:extLst>
          </p:cNvPr>
          <p:cNvSpPr txBox="1"/>
          <p:nvPr/>
        </p:nvSpPr>
        <p:spPr>
          <a:xfrm>
            <a:off x="10268921" y="3923922"/>
            <a:ext cx="16136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dirty="0">
                <a:latin typeface="+mj-ea"/>
                <a:ea typeface="+mj-ea"/>
              </a:rPr>
              <a:t>选择本地存储库文件夹</a:t>
            </a:r>
          </a:p>
        </p:txBody>
      </p:sp>
    </p:spTree>
    <p:extLst>
      <p:ext uri="{BB962C8B-B14F-4D97-AF65-F5344CB8AC3E}">
        <p14:creationId xmlns:p14="http://schemas.microsoft.com/office/powerpoint/2010/main" val="115484102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F5782A-038C-466C-A788-4390CA9A1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3.3. </a:t>
            </a:r>
            <a:r>
              <a:rPr lang="zh-CN" altLang="en-US" dirty="0"/>
              <a:t>克隆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1C78B5-99C9-4F30-99BF-1671A63D57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3" t="10533" r="2833" b="1091"/>
          <a:stretch/>
        </p:blipFill>
        <p:spPr>
          <a:xfrm>
            <a:off x="471947" y="699810"/>
            <a:ext cx="5244527" cy="40587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39FFA18-186E-4527-972D-9F28D498E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528" y="699810"/>
            <a:ext cx="4686541" cy="29402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2EBE1A2-DEBE-4410-BDD1-DC66C44F4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528" y="3848200"/>
            <a:ext cx="3477966" cy="277706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EF76518-30A5-44DC-A04C-AEFD92E41A26}"/>
              </a:ext>
            </a:extLst>
          </p:cNvPr>
          <p:cNvSpPr txBox="1"/>
          <p:nvPr/>
        </p:nvSpPr>
        <p:spPr>
          <a:xfrm>
            <a:off x="10207256" y="3848200"/>
            <a:ext cx="161360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dirty="0">
                <a:latin typeface="+mj-ea"/>
                <a:ea typeface="+mj-ea"/>
              </a:rPr>
              <a:t>输入远程存储服务提供商要求的用户凭证，成功后开始同步远程数字资源。</a:t>
            </a:r>
          </a:p>
        </p:txBody>
      </p:sp>
    </p:spTree>
    <p:extLst>
      <p:ext uri="{BB962C8B-B14F-4D97-AF65-F5344CB8AC3E}">
        <p14:creationId xmlns:p14="http://schemas.microsoft.com/office/powerpoint/2010/main" val="398677269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EA93CC-732F-47A4-9D8F-C5678A2D0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3.4. </a:t>
            </a:r>
            <a:r>
              <a:rPr lang="zh-CN" altLang="en-US" dirty="0"/>
              <a:t>管理环境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04A7153-DEB2-4985-BCB1-D55458B9B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41" y="837708"/>
            <a:ext cx="9507829" cy="556309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FD6F080-59FA-4790-84FC-11D13C691706}"/>
              </a:ext>
            </a:extLst>
          </p:cNvPr>
          <p:cNvSpPr txBox="1"/>
          <p:nvPr/>
        </p:nvSpPr>
        <p:spPr>
          <a:xfrm>
            <a:off x="1150374" y="175800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rgbClr val="FF0000"/>
                </a:solidFill>
                <a:latin typeface="+mj-ea"/>
                <a:ea typeface="+mj-ea"/>
              </a:rPr>
              <a:t>本地变更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D9BBA2D-A9D2-47E5-9E2A-273B2B4C4714}"/>
              </a:ext>
            </a:extLst>
          </p:cNvPr>
          <p:cNvSpPr txBox="1"/>
          <p:nvPr/>
        </p:nvSpPr>
        <p:spPr>
          <a:xfrm>
            <a:off x="4037589" y="1450232"/>
            <a:ext cx="1460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rgbClr val="FF0000"/>
                </a:solidFill>
                <a:latin typeface="+mj-ea"/>
                <a:ea typeface="+mj-ea"/>
              </a:rPr>
              <a:t>存储库历史变更</a:t>
            </a:r>
          </a:p>
        </p:txBody>
      </p:sp>
    </p:spTree>
    <p:extLst>
      <p:ext uri="{BB962C8B-B14F-4D97-AF65-F5344CB8AC3E}">
        <p14:creationId xmlns:p14="http://schemas.microsoft.com/office/powerpoint/2010/main" val="121465329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6F9776-8CAA-4446-98B6-86482151F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3.5. </a:t>
            </a:r>
            <a:r>
              <a:rPr lang="zh-CN" altLang="en-US" dirty="0"/>
              <a:t>简单的提交说明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975128D-D57E-4F5E-A05D-8194CAE11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66" y="888285"/>
            <a:ext cx="4113843" cy="508142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68769DE-768E-47B2-998F-0B80160AEC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72"/>
          <a:stretch/>
        </p:blipFill>
        <p:spPr>
          <a:xfrm>
            <a:off x="5097728" y="888285"/>
            <a:ext cx="6896454" cy="508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6636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6C0942-7E4A-4BB5-BC7A-94C95A6FA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3.6. </a:t>
            </a:r>
            <a:r>
              <a:rPr lang="zh-CN" altLang="en-US" dirty="0"/>
              <a:t>检查本地更新，提交变更申请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FA6BF7-9EBD-479D-89E4-AEBDEF972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614" y="644504"/>
            <a:ext cx="8582668" cy="590058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D65787D-53E2-40CF-A4B9-63A4606D8455}"/>
              </a:ext>
            </a:extLst>
          </p:cNvPr>
          <p:cNvSpPr txBox="1"/>
          <p:nvPr/>
        </p:nvSpPr>
        <p:spPr>
          <a:xfrm>
            <a:off x="4769109" y="4888286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rgbClr val="FF0000"/>
                </a:solidFill>
                <a:latin typeface="+mj-ea"/>
                <a:ea typeface="+mj-ea"/>
              </a:rPr>
              <a:t>填写变更内容说明，必须的！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AAE079-CCFB-4FC2-ABE6-9645BE817C02}"/>
              </a:ext>
            </a:extLst>
          </p:cNvPr>
          <p:cNvSpPr txBox="1"/>
          <p:nvPr/>
        </p:nvSpPr>
        <p:spPr>
          <a:xfrm>
            <a:off x="5103628" y="6175612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rgbClr val="FF0000"/>
                </a:solidFill>
                <a:latin typeface="+mj-ea"/>
                <a:ea typeface="+mj-ea"/>
              </a:rPr>
              <a:t>单击按钮提交变更请求</a:t>
            </a:r>
          </a:p>
        </p:txBody>
      </p:sp>
    </p:spTree>
    <p:extLst>
      <p:ext uri="{BB962C8B-B14F-4D97-AF65-F5344CB8AC3E}">
        <p14:creationId xmlns:p14="http://schemas.microsoft.com/office/powerpoint/2010/main" val="247356044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B8F676-88E6-4205-9303-EE8868F3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3.7. </a:t>
            </a:r>
            <a:r>
              <a:rPr lang="zh-CN" altLang="en-US" dirty="0"/>
              <a:t>推送本地变更请求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1F2BF9-01E6-43FF-9F0D-1E382B8E7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29" y="733855"/>
            <a:ext cx="8628968" cy="593241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F26E07C-44C2-467F-AE10-D051EFC42A71}"/>
              </a:ext>
            </a:extLst>
          </p:cNvPr>
          <p:cNvSpPr txBox="1"/>
          <p:nvPr/>
        </p:nvSpPr>
        <p:spPr>
          <a:xfrm>
            <a:off x="7223240" y="1059605"/>
            <a:ext cx="1962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rgbClr val="FF0000"/>
                </a:solidFill>
                <a:latin typeface="+mj-ea"/>
                <a:ea typeface="+mj-ea"/>
              </a:rPr>
              <a:t>推送 </a:t>
            </a:r>
            <a:r>
              <a:rPr lang="en-US" altLang="zh-CN" sz="1400" dirty="0">
                <a:solidFill>
                  <a:srgbClr val="FF0000"/>
                </a:solidFill>
                <a:latin typeface="+mj-ea"/>
                <a:ea typeface="+mj-ea"/>
              </a:rPr>
              <a:t>Push </a:t>
            </a:r>
            <a:r>
              <a:rPr lang="zh-CN" altLang="en-US" sz="1400" dirty="0">
                <a:solidFill>
                  <a:srgbClr val="FF0000"/>
                </a:solidFill>
                <a:latin typeface="+mj-ea"/>
                <a:ea typeface="+mj-ea"/>
              </a:rPr>
              <a:t>到服务器！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8F5F80C-C07A-42BF-867E-8023F430B73E}"/>
              </a:ext>
            </a:extLst>
          </p:cNvPr>
          <p:cNvSpPr txBox="1"/>
          <p:nvPr/>
        </p:nvSpPr>
        <p:spPr>
          <a:xfrm>
            <a:off x="7175062" y="3483257"/>
            <a:ext cx="1962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rgbClr val="FF0000"/>
                </a:solidFill>
                <a:latin typeface="+mj-ea"/>
                <a:ea typeface="+mj-ea"/>
              </a:rPr>
              <a:t>推送 </a:t>
            </a:r>
            <a:r>
              <a:rPr lang="en-US" altLang="zh-CN" sz="1400" dirty="0">
                <a:solidFill>
                  <a:srgbClr val="FF0000"/>
                </a:solidFill>
                <a:latin typeface="+mj-ea"/>
                <a:ea typeface="+mj-ea"/>
              </a:rPr>
              <a:t>Push </a:t>
            </a:r>
            <a:r>
              <a:rPr lang="zh-CN" altLang="en-US" sz="1400" dirty="0">
                <a:solidFill>
                  <a:srgbClr val="FF0000"/>
                </a:solidFill>
                <a:latin typeface="+mj-ea"/>
                <a:ea typeface="+mj-ea"/>
              </a:rPr>
              <a:t>到服务器！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C0A93F-8E44-46CC-8298-1AA250CB8E72}"/>
              </a:ext>
            </a:extLst>
          </p:cNvPr>
          <p:cNvSpPr txBox="1"/>
          <p:nvPr/>
        </p:nvSpPr>
        <p:spPr>
          <a:xfrm>
            <a:off x="7223240" y="1467573"/>
            <a:ext cx="1685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rgbClr val="FFC000"/>
                </a:solidFill>
                <a:latin typeface="+mj-ea"/>
                <a:ea typeface="+mj-ea"/>
              </a:rPr>
              <a:t>拉取 </a:t>
            </a:r>
            <a:r>
              <a:rPr lang="en-US" altLang="zh-CN" sz="1400" dirty="0">
                <a:solidFill>
                  <a:srgbClr val="FFC000"/>
                </a:solidFill>
                <a:latin typeface="+mj-ea"/>
                <a:ea typeface="+mj-ea"/>
              </a:rPr>
              <a:t>Pull </a:t>
            </a:r>
            <a:r>
              <a:rPr lang="zh-CN" altLang="en-US" sz="1400" dirty="0">
                <a:solidFill>
                  <a:srgbClr val="FFC000"/>
                </a:solidFill>
                <a:latin typeface="+mj-ea"/>
                <a:ea typeface="+mj-ea"/>
              </a:rPr>
              <a:t>到本地！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7BC0641-2CBA-43CF-89BD-3E14F81452C4}"/>
              </a:ext>
            </a:extLst>
          </p:cNvPr>
          <p:cNvSpPr txBox="1"/>
          <p:nvPr/>
        </p:nvSpPr>
        <p:spPr>
          <a:xfrm>
            <a:off x="7175062" y="3791034"/>
            <a:ext cx="1685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rgbClr val="FFC000"/>
                </a:solidFill>
                <a:latin typeface="+mj-ea"/>
                <a:ea typeface="+mj-ea"/>
              </a:rPr>
              <a:t>拉取 </a:t>
            </a:r>
            <a:r>
              <a:rPr lang="en-US" altLang="zh-CN" sz="1400" dirty="0">
                <a:solidFill>
                  <a:srgbClr val="FFC000"/>
                </a:solidFill>
                <a:latin typeface="+mj-ea"/>
                <a:ea typeface="+mj-ea"/>
              </a:rPr>
              <a:t>Pull </a:t>
            </a:r>
            <a:r>
              <a:rPr lang="zh-CN" altLang="en-US" sz="1400" dirty="0">
                <a:solidFill>
                  <a:srgbClr val="FFC000"/>
                </a:solidFill>
                <a:latin typeface="+mj-ea"/>
                <a:ea typeface="+mj-ea"/>
              </a:rPr>
              <a:t>到本地！</a:t>
            </a:r>
          </a:p>
        </p:txBody>
      </p:sp>
    </p:spTree>
    <p:extLst>
      <p:ext uri="{BB962C8B-B14F-4D97-AF65-F5344CB8AC3E}">
        <p14:creationId xmlns:p14="http://schemas.microsoft.com/office/powerpoint/2010/main" val="152940862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1CECCC-61F2-4486-BEDA-6A850B586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3.8. </a:t>
            </a:r>
            <a:r>
              <a:rPr lang="zh-CN" altLang="en-US" dirty="0"/>
              <a:t>查看项目的变更历史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7DA5F7-43C6-49B6-ACAD-50BB0BA4E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15" y="643948"/>
            <a:ext cx="9777845" cy="608426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D32D400-BD7B-4667-BB9A-B099F03D8E6D}"/>
              </a:ext>
            </a:extLst>
          </p:cNvPr>
          <p:cNvSpPr txBox="1"/>
          <p:nvPr/>
        </p:nvSpPr>
        <p:spPr>
          <a:xfrm>
            <a:off x="7282234" y="953417"/>
            <a:ext cx="3394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400" dirty="0">
                <a:solidFill>
                  <a:srgbClr val="FF0000"/>
                </a:solidFill>
                <a:latin typeface="+mj-ea"/>
                <a:ea typeface="+mj-ea"/>
              </a:rPr>
              <a:t>Fetch </a:t>
            </a:r>
            <a:r>
              <a:rPr lang="zh-CN" altLang="en-US" sz="1400" dirty="0">
                <a:solidFill>
                  <a:srgbClr val="FF0000"/>
                </a:solidFill>
                <a:latin typeface="+mj-ea"/>
                <a:ea typeface="+mj-ea"/>
              </a:rPr>
              <a:t>刷新远程存储库，检查远程变更！</a:t>
            </a:r>
          </a:p>
        </p:txBody>
      </p:sp>
    </p:spTree>
    <p:extLst>
      <p:ext uri="{BB962C8B-B14F-4D97-AF65-F5344CB8AC3E}">
        <p14:creationId xmlns:p14="http://schemas.microsoft.com/office/powerpoint/2010/main" val="124867472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9002A5-ED7F-4A5F-B73D-450E2D6F8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其他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55C807B-3727-440D-BB11-80BC728119B9}"/>
              </a:ext>
            </a:extLst>
          </p:cNvPr>
          <p:cNvSpPr/>
          <p:nvPr/>
        </p:nvSpPr>
        <p:spPr>
          <a:xfrm>
            <a:off x="475901" y="655959"/>
            <a:ext cx="5307679" cy="122495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1600" dirty="0">
                <a:latin typeface="+mj-ea"/>
                <a:ea typeface="+mj-ea"/>
              </a:rPr>
              <a:t>资源门户地址 </a:t>
            </a:r>
            <a:r>
              <a:rPr lang="en-US" altLang="zh-CN" sz="1600" dirty="0">
                <a:latin typeface="+mj-ea"/>
                <a:ea typeface="+mj-ea"/>
              </a:rPr>
              <a:t>: </a:t>
            </a:r>
            <a:r>
              <a:rPr lang="en-US" altLang="zh-CN" sz="1600" dirty="0">
                <a:latin typeface="+mj-ea"/>
                <a:ea typeface="+mj-ea"/>
                <a:hlinkClick r:id="rId2"/>
              </a:rPr>
              <a:t>http://ptfs.lzzy.net:8080/tfs</a:t>
            </a:r>
            <a:endParaRPr lang="en-US" altLang="zh-CN" sz="1600" dirty="0">
              <a:latin typeface="+mj-ea"/>
              <a:ea typeface="+mj-ea"/>
            </a:endParaRPr>
          </a:p>
          <a:p>
            <a:pPr>
              <a:buNone/>
            </a:pPr>
            <a:endParaRPr lang="en-US" altLang="zh-CN" sz="1600" dirty="0">
              <a:latin typeface="+mj-ea"/>
              <a:ea typeface="+mj-ea"/>
            </a:endParaRPr>
          </a:p>
          <a:p>
            <a:pPr>
              <a:buNone/>
            </a:pPr>
            <a:r>
              <a:rPr lang="zh-CN" altLang="en-US" sz="1600" dirty="0">
                <a:latin typeface="+mj-ea"/>
                <a:ea typeface="+mj-ea"/>
              </a:rPr>
              <a:t>用户名 ： </a:t>
            </a:r>
            <a:r>
              <a:rPr lang="en-US" altLang="zh-CN" sz="1600" dirty="0">
                <a:latin typeface="+mj-ea"/>
                <a:ea typeface="+mj-ea"/>
              </a:rPr>
              <a:t>SE202002</a:t>
            </a:r>
          </a:p>
          <a:p>
            <a:pPr>
              <a:buNone/>
            </a:pPr>
            <a:r>
              <a:rPr lang="zh-CN" altLang="en-US" sz="1600" dirty="0">
                <a:latin typeface="+mj-ea"/>
                <a:ea typeface="+mj-ea"/>
              </a:rPr>
              <a:t>密码：</a:t>
            </a:r>
            <a:r>
              <a:rPr lang="en-US" altLang="zh-CN" sz="1600" dirty="0">
                <a:latin typeface="+mj-ea"/>
                <a:ea typeface="+mj-ea"/>
              </a:rPr>
              <a:t>Lzzy@2020  </a:t>
            </a:r>
            <a:r>
              <a:rPr lang="zh-CN" altLang="en-US" sz="1600" dirty="0">
                <a:latin typeface="+mj-ea"/>
                <a:ea typeface="+mj-ea"/>
              </a:rPr>
              <a:t>（大小写敏感）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4FB251-E822-4244-9B1A-E1DCCF943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91" y="2045248"/>
            <a:ext cx="5377689" cy="23579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56D8A81-71EF-4ABD-9623-81133C9828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363" b="11165"/>
          <a:stretch/>
        </p:blipFill>
        <p:spPr>
          <a:xfrm>
            <a:off x="6096000" y="541659"/>
            <a:ext cx="3509772" cy="6092313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826D7E8B-670E-4171-A81F-C41470599130}"/>
              </a:ext>
            </a:extLst>
          </p:cNvPr>
          <p:cNvCxnSpPr>
            <a:cxnSpLocks/>
          </p:cNvCxnSpPr>
          <p:nvPr/>
        </p:nvCxnSpPr>
        <p:spPr>
          <a:xfrm flipV="1">
            <a:off x="2514600" y="1696212"/>
            <a:ext cx="3581400" cy="6172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92099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D0E49-4575-4DFB-8D06-597E86AEE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4.1. </a:t>
            </a:r>
            <a:r>
              <a:rPr lang="zh-CN" altLang="en-US" dirty="0"/>
              <a:t>本次课程教学资源存储库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AC0715-3596-445A-B52C-A10E77522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76" y="536369"/>
            <a:ext cx="8695944" cy="17458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69C1666-96E6-4A6B-8E5A-59071DF905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943"/>
          <a:stretch/>
        </p:blipFill>
        <p:spPr>
          <a:xfrm>
            <a:off x="836676" y="2326559"/>
            <a:ext cx="8695944" cy="145905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307F0B2-1A0E-4D2E-BA9E-3D0122D91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76" y="3877797"/>
            <a:ext cx="8695944" cy="143625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C6EB283-6FF7-42DC-AB65-C959D0D01C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676" y="5374307"/>
            <a:ext cx="8695944" cy="147213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718AA89-0C85-4A7B-8F23-9D92777CB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1637" y="536368"/>
            <a:ext cx="2307003" cy="62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2211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EEE10-A0A4-4315-8732-0DB1FBC88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选择远程数字资源管理服务提供商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D16D05E-C43E-46ED-BF5B-AB51BA5CA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64" y="596396"/>
            <a:ext cx="9016284" cy="5975854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19A83267-38C9-4FD5-A4B8-6A71034C0387}"/>
              </a:ext>
            </a:extLst>
          </p:cNvPr>
          <p:cNvSpPr/>
          <p:nvPr/>
        </p:nvSpPr>
        <p:spPr>
          <a:xfrm>
            <a:off x="8662307" y="1363436"/>
            <a:ext cx="2228850" cy="480060"/>
          </a:xfrm>
          <a:custGeom>
            <a:avLst/>
            <a:gdLst>
              <a:gd name="connsiteX0" fmla="*/ 0 w 2228850"/>
              <a:gd name="connsiteY0" fmla="*/ 80012 h 480060"/>
              <a:gd name="connsiteX1" fmla="*/ 80012 w 2228850"/>
              <a:gd name="connsiteY1" fmla="*/ 0 h 480060"/>
              <a:gd name="connsiteX2" fmla="*/ 638595 w 2228850"/>
              <a:gd name="connsiteY2" fmla="*/ 0 h 480060"/>
              <a:gd name="connsiteX3" fmla="*/ 1114425 w 2228850"/>
              <a:gd name="connsiteY3" fmla="*/ 0 h 480060"/>
              <a:gd name="connsiteX4" fmla="*/ 1673008 w 2228850"/>
              <a:gd name="connsiteY4" fmla="*/ 0 h 480060"/>
              <a:gd name="connsiteX5" fmla="*/ 2148838 w 2228850"/>
              <a:gd name="connsiteY5" fmla="*/ 0 h 480060"/>
              <a:gd name="connsiteX6" fmla="*/ 2228850 w 2228850"/>
              <a:gd name="connsiteY6" fmla="*/ 80012 h 480060"/>
              <a:gd name="connsiteX7" fmla="*/ 2228850 w 2228850"/>
              <a:gd name="connsiteY7" fmla="*/ 400048 h 480060"/>
              <a:gd name="connsiteX8" fmla="*/ 2148838 w 2228850"/>
              <a:gd name="connsiteY8" fmla="*/ 480060 h 480060"/>
              <a:gd name="connsiteX9" fmla="*/ 1590255 w 2228850"/>
              <a:gd name="connsiteY9" fmla="*/ 480060 h 480060"/>
              <a:gd name="connsiteX10" fmla="*/ 1135113 w 2228850"/>
              <a:gd name="connsiteY10" fmla="*/ 480060 h 480060"/>
              <a:gd name="connsiteX11" fmla="*/ 659283 w 2228850"/>
              <a:gd name="connsiteY11" fmla="*/ 480060 h 480060"/>
              <a:gd name="connsiteX12" fmla="*/ 80012 w 2228850"/>
              <a:gd name="connsiteY12" fmla="*/ 480060 h 480060"/>
              <a:gd name="connsiteX13" fmla="*/ 0 w 2228850"/>
              <a:gd name="connsiteY13" fmla="*/ 400048 h 480060"/>
              <a:gd name="connsiteX14" fmla="*/ 0 w 2228850"/>
              <a:gd name="connsiteY14" fmla="*/ 80012 h 480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28850" h="480060" extrusionOk="0">
                <a:moveTo>
                  <a:pt x="0" y="80012"/>
                </a:moveTo>
                <a:cubicBezTo>
                  <a:pt x="-10835" y="42597"/>
                  <a:pt x="37082" y="-2183"/>
                  <a:pt x="80012" y="0"/>
                </a:cubicBezTo>
                <a:cubicBezTo>
                  <a:pt x="297807" y="-59247"/>
                  <a:pt x="393449" y="24871"/>
                  <a:pt x="638595" y="0"/>
                </a:cubicBezTo>
                <a:cubicBezTo>
                  <a:pt x="883741" y="-24871"/>
                  <a:pt x="957094" y="52141"/>
                  <a:pt x="1114425" y="0"/>
                </a:cubicBezTo>
                <a:cubicBezTo>
                  <a:pt x="1271756" y="-52141"/>
                  <a:pt x="1546222" y="7259"/>
                  <a:pt x="1673008" y="0"/>
                </a:cubicBezTo>
                <a:cubicBezTo>
                  <a:pt x="1799794" y="-7259"/>
                  <a:pt x="1924814" y="44605"/>
                  <a:pt x="2148838" y="0"/>
                </a:cubicBezTo>
                <a:cubicBezTo>
                  <a:pt x="2193126" y="2102"/>
                  <a:pt x="2231348" y="40054"/>
                  <a:pt x="2228850" y="80012"/>
                </a:cubicBezTo>
                <a:cubicBezTo>
                  <a:pt x="2252519" y="196331"/>
                  <a:pt x="2213569" y="294167"/>
                  <a:pt x="2228850" y="400048"/>
                </a:cubicBezTo>
                <a:cubicBezTo>
                  <a:pt x="2239087" y="447269"/>
                  <a:pt x="2189887" y="475196"/>
                  <a:pt x="2148838" y="480060"/>
                </a:cubicBezTo>
                <a:cubicBezTo>
                  <a:pt x="1894138" y="527762"/>
                  <a:pt x="1744795" y="431814"/>
                  <a:pt x="1590255" y="480060"/>
                </a:cubicBezTo>
                <a:cubicBezTo>
                  <a:pt x="1435715" y="528306"/>
                  <a:pt x="1348949" y="433902"/>
                  <a:pt x="1135113" y="480060"/>
                </a:cubicBezTo>
                <a:cubicBezTo>
                  <a:pt x="921277" y="526218"/>
                  <a:pt x="858783" y="473421"/>
                  <a:pt x="659283" y="480060"/>
                </a:cubicBezTo>
                <a:cubicBezTo>
                  <a:pt x="459783" y="486699"/>
                  <a:pt x="284826" y="462252"/>
                  <a:pt x="80012" y="480060"/>
                </a:cubicBezTo>
                <a:cubicBezTo>
                  <a:pt x="41631" y="472664"/>
                  <a:pt x="-1406" y="444284"/>
                  <a:pt x="0" y="400048"/>
                </a:cubicBezTo>
                <a:cubicBezTo>
                  <a:pt x="-9100" y="268918"/>
                  <a:pt x="12189" y="172408"/>
                  <a:pt x="0" y="80012"/>
                </a:cubicBezTo>
                <a:close/>
              </a:path>
            </a:pathLst>
          </a:custGeom>
          <a:noFill/>
          <a:ln w="952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47332193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buNone/>
            </a:pPr>
            <a:r>
              <a:rPr lang="zh-CN" altLang="en-US" dirty="0">
                <a:solidFill>
                  <a:srgbClr val="FF0000"/>
                </a:solidFill>
              </a:rPr>
              <a:t>新人注册</a:t>
            </a:r>
          </a:p>
        </p:txBody>
      </p:sp>
    </p:spTree>
    <p:extLst>
      <p:ext uri="{BB962C8B-B14F-4D97-AF65-F5344CB8AC3E}">
        <p14:creationId xmlns:p14="http://schemas.microsoft.com/office/powerpoint/2010/main" val="737337667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19433" y="2531237"/>
            <a:ext cx="745588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buFont typeface="Wingdings" pitchFamily="2" charset="2"/>
              <a:buNone/>
              <a:defRPr/>
            </a:pPr>
            <a:r>
              <a:rPr lang="zh-CN" altLang="en-US" sz="40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微软雅黑" pitchFamily="34" charset="-122"/>
                <a:ea typeface="微软雅黑" pitchFamily="34" charset="-122"/>
              </a:rPr>
              <a:t>本次学习结束，谢谢您的参与！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E8ABFC-90F5-4791-93C5-FBC411BAC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1.1. </a:t>
            </a:r>
            <a:r>
              <a:rPr lang="zh-CN" altLang="en-US" dirty="0"/>
              <a:t>注册：免费账户可获取 </a:t>
            </a:r>
            <a:r>
              <a:rPr lang="en-US" altLang="zh-CN" dirty="0"/>
              <a:t>5 G </a:t>
            </a:r>
            <a:r>
              <a:rPr lang="zh-CN" altLang="en-US" dirty="0"/>
              <a:t>的存储空间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6A1D85-421E-4AB0-8024-03B3AD611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107" y="600195"/>
            <a:ext cx="9293870" cy="615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72234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50FC52-229D-4A5F-8687-106802A2E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1.2. </a:t>
            </a:r>
            <a:r>
              <a:rPr lang="zh-CN" altLang="en-US" dirty="0"/>
              <a:t>注册成功后登录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C4054CA-AF47-4769-9CE4-20E8553C24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788"/>
          <a:stretch/>
        </p:blipFill>
        <p:spPr>
          <a:xfrm>
            <a:off x="5834462" y="605603"/>
            <a:ext cx="5769569" cy="611371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3BA547D-660B-4783-87C9-38774A9D9EFC}"/>
              </a:ext>
            </a:extLst>
          </p:cNvPr>
          <p:cNvSpPr txBox="1"/>
          <p:nvPr/>
        </p:nvSpPr>
        <p:spPr>
          <a:xfrm>
            <a:off x="587969" y="3662462"/>
            <a:ext cx="4337992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2000" dirty="0">
                <a:latin typeface="+mj-ea"/>
                <a:ea typeface="+mj-ea"/>
              </a:rPr>
              <a:t>为了能够与其他人协作，你应该创建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B4801291-4028-41E7-A3D4-326BCC548D44}"/>
              </a:ext>
            </a:extLst>
          </p:cNvPr>
          <p:cNvCxnSpPr>
            <a:stCxn id="14" idx="3"/>
          </p:cNvCxnSpPr>
          <p:nvPr/>
        </p:nvCxnSpPr>
        <p:spPr>
          <a:xfrm flipV="1">
            <a:off x="4925961" y="3510116"/>
            <a:ext cx="1645920" cy="402158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4E07E43-CC4A-47AA-BD82-26C20A9321DF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4925961" y="3912274"/>
            <a:ext cx="1645920" cy="417852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58480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A8D40F-327E-4492-B797-83DA64481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为你的工作区创建企业、组织、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9091A4-E801-4007-A060-282A914EEC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788"/>
          <a:stretch/>
        </p:blipFill>
        <p:spPr>
          <a:xfrm>
            <a:off x="1109079" y="593804"/>
            <a:ext cx="5769569" cy="6113717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94E82E7B-70B4-44AC-AC23-5963E822D1AF}"/>
              </a:ext>
            </a:extLst>
          </p:cNvPr>
          <p:cNvSpPr/>
          <p:nvPr/>
        </p:nvSpPr>
        <p:spPr>
          <a:xfrm>
            <a:off x="2778595" y="3722493"/>
            <a:ext cx="855407" cy="4800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11C111A-B95B-403D-94E8-3D4CA9AAC519}"/>
              </a:ext>
            </a:extLst>
          </p:cNvPr>
          <p:cNvSpPr/>
          <p:nvPr/>
        </p:nvSpPr>
        <p:spPr>
          <a:xfrm>
            <a:off x="3480619" y="4104966"/>
            <a:ext cx="513244" cy="11277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992128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122AEC-24A8-4E60-A46B-EC16FFC82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2.1. </a:t>
            </a:r>
            <a:r>
              <a:rPr lang="zh-CN" altLang="en-US" dirty="0"/>
              <a:t>创建企业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30331D-4C75-49D2-95A3-2DE237183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12" y="644230"/>
            <a:ext cx="9735509" cy="590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59830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319246-07A9-43EF-82B4-9CD6A4056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2.1. </a:t>
            </a:r>
            <a:r>
              <a:rPr lang="zh-CN" altLang="en-US" dirty="0"/>
              <a:t>管理企业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F3E117D-4C33-4ADD-AFE8-F21499E3D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768" y="589935"/>
            <a:ext cx="10224251" cy="6079285"/>
          </a:xfrm>
          <a:prstGeom prst="rect">
            <a:avLst/>
          </a:prstGeom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8B0C2559-67EB-4222-B168-5B25BA9AF67F}"/>
              </a:ext>
            </a:extLst>
          </p:cNvPr>
          <p:cNvSpPr/>
          <p:nvPr/>
        </p:nvSpPr>
        <p:spPr>
          <a:xfrm>
            <a:off x="2985073" y="4318328"/>
            <a:ext cx="855407" cy="4800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96284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D139D5-45FD-4E2E-B38C-59C07E179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2.1.1.</a:t>
            </a:r>
            <a:r>
              <a:rPr lang="zh-CN" altLang="en-US" dirty="0"/>
              <a:t> 创建代码库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4D58FC-192A-4774-895F-99F324CB3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93" y="637368"/>
            <a:ext cx="4297663" cy="59522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BB39764-4D35-45A1-88C3-057CB5669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117" y="539791"/>
            <a:ext cx="5187675" cy="604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20998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. 项目和软件项目导论">
  <a:themeElements>
    <a:clrScheme name="1-00534_SarahHowell 1">
      <a:dk1>
        <a:srgbClr val="000000"/>
      </a:dk1>
      <a:lt1>
        <a:srgbClr val="FFFFFF"/>
      </a:lt1>
      <a:dk2>
        <a:srgbClr val="00478E"/>
      </a:dk2>
      <a:lt2>
        <a:srgbClr val="FFCC29"/>
      </a:lt2>
      <a:accent1>
        <a:srgbClr val="FCEB98"/>
      </a:accent1>
      <a:accent2>
        <a:srgbClr val="FA7438"/>
      </a:accent2>
      <a:accent3>
        <a:srgbClr val="AAB1C6"/>
      </a:accent3>
      <a:accent4>
        <a:srgbClr val="DADADA"/>
      </a:accent4>
      <a:accent5>
        <a:srgbClr val="FDF3CA"/>
      </a:accent5>
      <a:accent6>
        <a:srgbClr val="E36832"/>
      </a:accent6>
      <a:hlink>
        <a:srgbClr val="66CC66"/>
      </a:hlink>
      <a:folHlink>
        <a:srgbClr val="6699FF"/>
      </a:folHlink>
    </a:clrScheme>
    <a:fontScheme name="1-00534_SarahHowell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folHlink">
                <a:gamma/>
                <a:shade val="54118"/>
                <a:invGamma/>
              </a:schemeClr>
            </a:gs>
            <a:gs pos="50000">
              <a:schemeClr val="folHlink"/>
            </a:gs>
            <a:gs pos="100000">
              <a:schemeClr val="folHlink">
                <a:gamma/>
                <a:shade val="54118"/>
                <a:invGamma/>
              </a:schemeClr>
            </a:gs>
          </a:gsLst>
          <a:lin ang="2700000" scaled="1"/>
        </a:gradFill>
        <a:ln w="12700" cap="flat" cmpd="sng" algn="ctr">
          <a:solidFill>
            <a:schemeClr val="fol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 Semibold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folHlink">
                <a:gamma/>
                <a:shade val="54118"/>
                <a:invGamma/>
              </a:schemeClr>
            </a:gs>
            <a:gs pos="50000">
              <a:schemeClr val="folHlink"/>
            </a:gs>
            <a:gs pos="100000">
              <a:schemeClr val="folHlink">
                <a:gamma/>
                <a:shade val="54118"/>
                <a:invGamma/>
              </a:schemeClr>
            </a:gs>
          </a:gsLst>
          <a:lin ang="2700000" scaled="1"/>
        </a:gradFill>
        <a:ln w="12700" cap="flat" cmpd="sng" algn="ctr">
          <a:solidFill>
            <a:schemeClr val="fol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 Semibold" pitchFamily="34" charset="0"/>
          </a:defRPr>
        </a:defPPr>
      </a:lstStyle>
    </a:lnDef>
  </a:objectDefaults>
  <a:extraClrSchemeLst>
    <a:extraClrScheme>
      <a:clrScheme name="1-00534_SarahHowell 1">
        <a:dk1>
          <a:srgbClr val="000000"/>
        </a:dk1>
        <a:lt1>
          <a:srgbClr val="FFFFFF"/>
        </a:lt1>
        <a:dk2>
          <a:srgbClr val="00478E"/>
        </a:dk2>
        <a:lt2>
          <a:srgbClr val="FFCC29"/>
        </a:lt2>
        <a:accent1>
          <a:srgbClr val="FCEB98"/>
        </a:accent1>
        <a:accent2>
          <a:srgbClr val="FA7438"/>
        </a:accent2>
        <a:accent3>
          <a:srgbClr val="AAB1C6"/>
        </a:accent3>
        <a:accent4>
          <a:srgbClr val="DADADA"/>
        </a:accent4>
        <a:accent5>
          <a:srgbClr val="FDF3CA"/>
        </a:accent5>
        <a:accent6>
          <a:srgbClr val="E36832"/>
        </a:accent6>
        <a:hlink>
          <a:srgbClr val="66CC66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5_sample_dark">
  <a:themeElements>
    <a:clrScheme name="5_sample_dark 2">
      <a:dk1>
        <a:srgbClr val="969696"/>
      </a:dk1>
      <a:lt1>
        <a:srgbClr val="FFFFFF"/>
      </a:lt1>
      <a:dk2>
        <a:srgbClr val="003399"/>
      </a:dk2>
      <a:lt2>
        <a:srgbClr val="85D9F7"/>
      </a:lt2>
      <a:accent1>
        <a:srgbClr val="5AB14B"/>
      </a:accent1>
      <a:accent2>
        <a:srgbClr val="2F7ADF"/>
      </a:accent2>
      <a:accent3>
        <a:srgbClr val="AAADCA"/>
      </a:accent3>
      <a:accent4>
        <a:srgbClr val="DADADA"/>
      </a:accent4>
      <a:accent5>
        <a:srgbClr val="B5D5B1"/>
      </a:accent5>
      <a:accent6>
        <a:srgbClr val="2A6ECA"/>
      </a:accent6>
      <a:hlink>
        <a:srgbClr val="8A52C8"/>
      </a:hlink>
      <a:folHlink>
        <a:srgbClr val="C48352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5_sample_dark 1">
        <a:dk1>
          <a:srgbClr val="969696"/>
        </a:dk1>
        <a:lt1>
          <a:srgbClr val="FFFFFF"/>
        </a:lt1>
        <a:dk2>
          <a:srgbClr val="005E5C"/>
        </a:dk2>
        <a:lt2>
          <a:srgbClr val="DAEEA2"/>
        </a:lt2>
        <a:accent1>
          <a:srgbClr val="238FD9"/>
        </a:accent1>
        <a:accent2>
          <a:srgbClr val="43A98E"/>
        </a:accent2>
        <a:accent3>
          <a:srgbClr val="AAB6B5"/>
        </a:accent3>
        <a:accent4>
          <a:srgbClr val="DADADA"/>
        </a:accent4>
        <a:accent5>
          <a:srgbClr val="ACC6E9"/>
        </a:accent5>
        <a:accent6>
          <a:srgbClr val="3C9980"/>
        </a:accent6>
        <a:hlink>
          <a:srgbClr val="D8A642"/>
        </a:hlink>
        <a:folHlink>
          <a:srgbClr val="B3703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sample_dark 2">
        <a:dk1>
          <a:srgbClr val="969696"/>
        </a:dk1>
        <a:lt1>
          <a:srgbClr val="FFFFFF"/>
        </a:lt1>
        <a:dk2>
          <a:srgbClr val="003399"/>
        </a:dk2>
        <a:lt2>
          <a:srgbClr val="85D9F7"/>
        </a:lt2>
        <a:accent1>
          <a:srgbClr val="5AB14B"/>
        </a:accent1>
        <a:accent2>
          <a:srgbClr val="2F7ADF"/>
        </a:accent2>
        <a:accent3>
          <a:srgbClr val="AAADCA"/>
        </a:accent3>
        <a:accent4>
          <a:srgbClr val="DADADA"/>
        </a:accent4>
        <a:accent5>
          <a:srgbClr val="B5D5B1"/>
        </a:accent5>
        <a:accent6>
          <a:srgbClr val="2A6ECA"/>
        </a:accent6>
        <a:hlink>
          <a:srgbClr val="8A52C8"/>
        </a:hlink>
        <a:folHlink>
          <a:srgbClr val="C4835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sample_dark 3">
        <a:dk1>
          <a:srgbClr val="969696"/>
        </a:dk1>
        <a:lt1>
          <a:srgbClr val="FFFFFF"/>
        </a:lt1>
        <a:dk2>
          <a:srgbClr val="331A82"/>
        </a:dk2>
        <a:lt2>
          <a:srgbClr val="CFB5F5"/>
        </a:lt2>
        <a:accent1>
          <a:srgbClr val="557FE7"/>
        </a:accent1>
        <a:accent2>
          <a:srgbClr val="218CB7"/>
        </a:accent2>
        <a:accent3>
          <a:srgbClr val="ADABC1"/>
        </a:accent3>
        <a:accent4>
          <a:srgbClr val="DADADA"/>
        </a:accent4>
        <a:accent5>
          <a:srgbClr val="B4C0F1"/>
        </a:accent5>
        <a:accent6>
          <a:srgbClr val="1D7EA6"/>
        </a:accent6>
        <a:hlink>
          <a:srgbClr val="7B2B9B"/>
        </a:hlink>
        <a:folHlink>
          <a:srgbClr val="3EB2A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2012-普通讲义模版 16：9</Template>
  <TotalTime>4448</TotalTime>
  <Words>587</Words>
  <Application>Microsoft Office PowerPoint</Application>
  <PresentationFormat>宽屏</PresentationFormat>
  <Paragraphs>76</Paragraphs>
  <Slides>30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30</vt:i4>
      </vt:variant>
    </vt:vector>
  </HeadingPairs>
  <TitlesOfParts>
    <vt:vector size="43" baseType="lpstr">
      <vt:lpstr>PingFang SC</vt:lpstr>
      <vt:lpstr>Segoe</vt:lpstr>
      <vt:lpstr>Segoe Semibold</vt:lpstr>
      <vt:lpstr>黑体</vt:lpstr>
      <vt:lpstr>微软雅黑</vt:lpstr>
      <vt:lpstr>Arial</vt:lpstr>
      <vt:lpstr>Franklin Gothic Book</vt:lpstr>
      <vt:lpstr>Franklin Gothic Medium</vt:lpstr>
      <vt:lpstr>Times New Roman</vt:lpstr>
      <vt:lpstr>Wingdings</vt:lpstr>
      <vt:lpstr>1. 项目和软件项目导论</vt:lpstr>
      <vt:lpstr>自定义设计方案</vt:lpstr>
      <vt:lpstr>5_sample_dark</vt:lpstr>
      <vt:lpstr>通过远程存储库管理学习成果</vt:lpstr>
      <vt:lpstr>内容提要</vt:lpstr>
      <vt:lpstr>1. 选择远程数字资源管理服务提供商</vt:lpstr>
      <vt:lpstr>1.1. 注册：免费账户可获取 5 G 的存储空间</vt:lpstr>
      <vt:lpstr>1.2. 注册成功后登录</vt:lpstr>
      <vt:lpstr>2. 为你的工作区创建企业、组织、 </vt:lpstr>
      <vt:lpstr>2.1. 创建企业</vt:lpstr>
      <vt:lpstr>2.1. 管理企业</vt:lpstr>
      <vt:lpstr>2.1.1. 创建代码库</vt:lpstr>
      <vt:lpstr>2.1.2. 代码库</vt:lpstr>
      <vt:lpstr>2.1.3. 在线创建文件夹和文件</vt:lpstr>
      <vt:lpstr>2.1.4. 邀请成员加入你的企业</vt:lpstr>
      <vt:lpstr>2.1.5. 邀请成员加入你的企业（续）</vt:lpstr>
      <vt:lpstr>2.1.6. 成员通知</vt:lpstr>
      <vt:lpstr>2.1.7. 管理企业项目</vt:lpstr>
      <vt:lpstr>2.1.8. 添加项目名称以及管理相应的基础信息</vt:lpstr>
      <vt:lpstr>2.1.9. 企业工作台</vt:lpstr>
      <vt:lpstr>2.2. 管理你的组织</vt:lpstr>
      <vt:lpstr>3. 使用 Github Desktop 同步多端数字资源</vt:lpstr>
      <vt:lpstr>3.1. Github 帮助文件: https://docs.github.com/cn/desktop</vt:lpstr>
      <vt:lpstr>3.2. 创建本地文件夹，准备克隆远程存储库</vt:lpstr>
      <vt:lpstr>3.3. 克隆</vt:lpstr>
      <vt:lpstr>3.4. 管理环境</vt:lpstr>
      <vt:lpstr>3.5. 简单的提交说明</vt:lpstr>
      <vt:lpstr>3.6. 检查本地更新，提交变更申请</vt:lpstr>
      <vt:lpstr>3.7. 推送本地变更请求</vt:lpstr>
      <vt:lpstr>3.8. 查看项目的变更历史</vt:lpstr>
      <vt:lpstr>4. 其他</vt:lpstr>
      <vt:lpstr>4.1. 本次课程教学资源存储库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通过远程存储库管理学习成果</dc:title>
  <dc:subject>git</dc:subject>
  <dc:creator>Pan Chengjun</dc:creator>
  <cp:keywords>自主学习</cp:keywords>
  <cp:lastModifiedBy>Chengjun Pan</cp:lastModifiedBy>
  <cp:revision>173</cp:revision>
  <dcterms:created xsi:type="dcterms:W3CDTF">2012-10-30T03:00:41Z</dcterms:created>
  <dcterms:modified xsi:type="dcterms:W3CDTF">2022-03-07T01:14:42Z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PSDescription">
    <vt:lpwstr>针对BDM，介绍利用SPS，Exchange，LCS搭建高校交流与协作平台解决方案。</vt:lpwstr>
  </property>
  <property fmtid="{D5CDD505-2E9C-101B-9397-08002B2CF9AE}" pid="3" name="Owner">
    <vt:lpwstr>Mebius Huang</vt:lpwstr>
  </property>
  <property fmtid="{D5CDD505-2E9C-101B-9397-08002B2CF9AE}" pid="4" name="Status">
    <vt:lpwstr>最终</vt:lpwstr>
  </property>
  <property fmtid="{D5CDD505-2E9C-101B-9397-08002B2CF9AE}" pid="5" name="Level">
    <vt:lpwstr>L100</vt:lpwstr>
  </property>
</Properties>
</file>